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35" r:id="rId1"/>
  </p:sldMasterIdLst>
  <p:notesMasterIdLst>
    <p:notesMasterId r:id="rId89"/>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5" r:id="rId78"/>
    <p:sldId id="366" r:id="rId79"/>
    <p:sldId id="392" r:id="rId80"/>
    <p:sldId id="393" r:id="rId81"/>
    <p:sldId id="397" r:id="rId82"/>
    <p:sldId id="398" r:id="rId83"/>
    <p:sldId id="399" r:id="rId84"/>
    <p:sldId id="400" r:id="rId85"/>
    <p:sldId id="401" r:id="rId86"/>
    <p:sldId id="402" r:id="rId87"/>
    <p:sldId id="403"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7" d="100"/>
          <a:sy n="87" d="100"/>
        </p:scale>
        <p:origin x="298"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7/7/2021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9717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29061962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4457365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02046955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5550238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63875534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51904795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35336553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17170500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7/7/2021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5834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08AF71-E873-4278-88E4-5DD2F3B8804D}" type="datetime1">
              <a:rPr lang="en-US" smtClean="0"/>
              <a:t>7/7/2021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85330838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08AF71-E873-4278-88E4-5DD2F3B8804D}" type="datetime1">
              <a:rPr lang="en-US" smtClean="0"/>
              <a:t>7/7/2021</a:t>
            </a:fld>
            <a:endParaRPr lang="en-US"/>
          </a:p>
        </p:txBody>
      </p:sp>
      <p:sp>
        <p:nvSpPr>
          <p:cNvPr id="8" name="Footer Placeholder 7"/>
          <p:cNvSpPr>
            <a:spLocks noGrp="1"/>
          </p:cNvSpPr>
          <p:nvPr>
            <p:ph type="ftr" sz="quarter" idx="11"/>
          </p:nvPr>
        </p:nvSpPr>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10242564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43350-E0D8-4B8F-9695-513A9E1F493D}" type="datetime1">
              <a:rPr lang="en-US" smtClean="0"/>
              <a:t>7/7/2021</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92444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733D8-BEF1-470B-8097-E0686587E1A4}" type="datetime1">
              <a:rPr lang="en-US" smtClean="0"/>
              <a:t>7/7/2021</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35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7/7/2021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04635457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7/7/2021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0029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08AF71-E873-4278-88E4-5DD2F3B8804D}" type="datetime1">
              <a:rPr lang="en-US" smtClean="0"/>
              <a:t>7/7/2021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FLIPROBO TECHNOLOGIES</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317857"/>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3225" y="2668635"/>
            <a:ext cx="8712679" cy="1520729"/>
          </a:xfrm>
        </p:spPr>
        <p:txBody>
          <a:bodyPr>
            <a:noAutofit/>
          </a:bodyPr>
          <a:lstStyle/>
          <a:p>
            <a:pPr algn="ctr"/>
            <a:r>
              <a:rPr lang="en-US" b="1" dirty="0">
                <a:effectLst/>
                <a:latin typeface="Algerian" panose="04020705040A02060702" pitchFamily="82" charset="0"/>
                <a:cs typeface="Arial" panose="020B0604020202020204" pitchFamily="34" charset="0"/>
              </a:rPr>
              <a:t>HOUSING PRICE PREDICTION</a:t>
            </a:r>
            <a:br>
              <a:rPr lang="en-US" b="1" dirty="0">
                <a:effectLst/>
                <a:latin typeface="Algerian" panose="04020705040A02060702" pitchFamily="82" charset="0"/>
                <a:cs typeface="Arial" panose="020B0604020202020204" pitchFamily="34" charset="0"/>
              </a:rPr>
            </a:br>
            <a:r>
              <a:rPr lang="en-US" b="1" dirty="0">
                <a:effectLst/>
                <a:latin typeface="Algerian" panose="04020705040A02060702" pitchFamily="82" charset="0"/>
                <a:cs typeface="Arial" panose="020B0604020202020204" pitchFamily="34" charset="0"/>
              </a:rPr>
              <a:t>PROJECT</a:t>
            </a:r>
            <a:endParaRPr lang="en-US" sz="6600" b="1" dirty="0">
              <a:effectLst/>
              <a:latin typeface="Algerian" panose="04020705040A02060702" pitchFamily="82" charset="0"/>
              <a:cs typeface="Arial" panose="020B0604020202020204" pitchFamily="34" charset="0"/>
            </a:endParaRPr>
          </a:p>
        </p:txBody>
      </p:sp>
      <p:sp>
        <p:nvSpPr>
          <p:cNvPr id="3" name="Subtitle 2"/>
          <p:cNvSpPr>
            <a:spLocks noGrp="1"/>
          </p:cNvSpPr>
          <p:nvPr>
            <p:ph type="subTitle" idx="1"/>
          </p:nvPr>
        </p:nvSpPr>
        <p:spPr>
          <a:xfrm>
            <a:off x="285964" y="5235277"/>
            <a:ext cx="3767275" cy="882557"/>
          </a:xfrm>
        </p:spPr>
        <p:txBody>
          <a:bodyPr vert="horz" lIns="91440" tIns="45720" rIns="91440" bIns="45720" rtlCol="0" anchor="t">
            <a:noAutofit/>
          </a:bodyPr>
          <a:lstStyle/>
          <a:p>
            <a:pPr algn="l"/>
            <a:r>
              <a:rPr lang="en-US" sz="2400" b="1" dirty="0">
                <a:solidFill>
                  <a:schemeClr val="tx1"/>
                </a:solidFill>
                <a:latin typeface="Arial" panose="020B0604020202020204" pitchFamily="34" charset="0"/>
                <a:cs typeface="Arial" panose="020B0604020202020204" pitchFamily="34" charset="0"/>
              </a:rPr>
              <a:t>Submitted by : </a:t>
            </a:r>
            <a:r>
              <a:rPr lang="en-US" sz="2800" b="1" dirty="0">
                <a:solidFill>
                  <a:schemeClr val="tx1"/>
                </a:solidFill>
                <a:latin typeface="Arial" panose="020B0604020202020204" pitchFamily="34" charset="0"/>
                <a:cs typeface="Arial" panose="020B0604020202020204" pitchFamily="34" charset="0"/>
              </a:rPr>
              <a:t>Shubham Dewangan</a:t>
            </a:r>
          </a:p>
        </p:txBody>
      </p:sp>
      <p:sp>
        <p:nvSpPr>
          <p:cNvPr id="7" name="Footer Placeholder 6"/>
          <p:cNvSpPr>
            <a:spLocks noGrp="1"/>
          </p:cNvSpPr>
          <p:nvPr>
            <p:ph type="ftr" sz="quarter" idx="11"/>
          </p:nvPr>
        </p:nvSpPr>
        <p:spPr>
          <a:xfrm>
            <a:off x="285964" y="6433345"/>
            <a:ext cx="3134241" cy="365125"/>
          </a:xfrm>
        </p:spPr>
        <p:txBody>
          <a:bodyPr anchor="b" anchorCtr="0"/>
          <a:lstStyle/>
          <a:p>
            <a:r>
              <a:rPr lang="en-US" dirty="0"/>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50" y="2118716"/>
            <a:ext cx="8637301" cy="1938992"/>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ANALYTICAL PROBLEM </a:t>
            </a:r>
          </a:p>
          <a:p>
            <a:pPr algn="ctr"/>
            <a:r>
              <a:rPr lang="en-IN" sz="6000" b="1" dirty="0">
                <a:solidFill>
                  <a:schemeClr val="accent1"/>
                </a:solidFill>
                <a:latin typeface="Algerian" panose="04020705040A02060702" pitchFamily="82" charset="0"/>
                <a:cs typeface="Arial" panose="020B0604020202020204" pitchFamily="34" charset="0"/>
              </a:rPr>
              <a:t>FRAMING</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31814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400" dirty="0" err="1">
                <a:latin typeface="Arial" panose="020B0604020202020204" pitchFamily="34" charset="0"/>
                <a:cs typeface="Arial" panose="020B0604020202020204" pitchFamily="34" charset="0"/>
              </a:rPr>
              <a:t>corr</a:t>
            </a:r>
            <a:r>
              <a:rPr lang="en-IN" sz="2400" dirty="0">
                <a:latin typeface="Arial" panose="020B0604020202020204" pitchFamily="34" charset="0"/>
                <a:cs typeface="Arial" panose="020B0604020202020204" pitchFamily="34" charset="0"/>
              </a:rPr>
              <a:t> and also visualized it using </a:t>
            </a:r>
            <a:r>
              <a:rPr lang="en-IN" sz="2400" dirty="0" err="1">
                <a:latin typeface="Arial" panose="020B0604020202020204" pitchFamily="34" charset="0"/>
                <a:cs typeface="Arial" panose="020B0604020202020204" pitchFamily="34" charset="0"/>
              </a:rPr>
              <a:t>heatmap</a:t>
            </a:r>
            <a:r>
              <a:rPr lang="en-IN" sz="2400" dirty="0">
                <a:latin typeface="Arial" panose="020B0604020202020204" pitchFamily="34" charset="0"/>
                <a:cs typeface="Arial" panose="020B0604020202020204" pitchFamily="34" charset="0"/>
              </a:rPr>
              <a:t>. Then we have used Z-Score to plot outliers and remove them.</a:t>
            </a:r>
            <a:endParaRPr lang="en-US" sz="24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185987" y="3597087"/>
            <a:ext cx="7820025" cy="223139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From this statistical analysis we make some of the interpretations that,</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Maximum standard deviation of 8957.44 is observed in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column.</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Maximum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of a house observed is 755000 and minimum is 34900.</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a:t>
            </a:r>
          </a:p>
          <a:p>
            <a:pPr marL="914400" lvl="1"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53915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mean is considerably greater than median so the columns are positively skewed.</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Fireplaces,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 Median is greater than mean so the columns are negatively skewed.</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LotFrontage</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28305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79808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61950" y="1588770"/>
            <a:ext cx="5734050" cy="3680460"/>
          </a:xfrm>
          <a:prstGeom prst="rect">
            <a:avLst/>
          </a:prstGeom>
        </p:spPr>
      </p:pic>
      <p:pic>
        <p:nvPicPr>
          <p:cNvPr id="6" name="Picture 5"/>
          <p:cNvPicPr/>
          <p:nvPr/>
        </p:nvPicPr>
        <p:blipFill>
          <a:blip r:embed="rId3"/>
          <a:stretch>
            <a:fillRect/>
          </a:stretch>
        </p:blipFill>
        <p:spPr>
          <a:xfrm>
            <a:off x="6096000" y="1588770"/>
            <a:ext cx="5494020" cy="39827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31297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73380" y="1983740"/>
            <a:ext cx="5501640" cy="3385820"/>
          </a:xfrm>
          <a:prstGeom prst="rect">
            <a:avLst/>
          </a:prstGeom>
        </p:spPr>
      </p:pic>
      <p:pic>
        <p:nvPicPr>
          <p:cNvPr id="8" name="Picture 7"/>
          <p:cNvPicPr/>
          <p:nvPr/>
        </p:nvPicPr>
        <p:blipFill>
          <a:blip r:embed="rId3"/>
          <a:stretch>
            <a:fillRect/>
          </a:stretch>
        </p:blipFill>
        <p:spPr>
          <a:xfrm>
            <a:off x="5698490" y="1983740"/>
            <a:ext cx="5731510" cy="313563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93432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50610" y="1341512"/>
            <a:ext cx="5130575"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After loading all the required libraries we loaded the data into our jupyter notebook.</a:t>
            </a:r>
            <a:endParaRPr lang="en-US" sz="24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363855" y="2559426"/>
            <a:ext cx="5732145" cy="34518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02136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11311030" cy="2793842"/>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We first done data cleaning. We first looked percentage of values missing in columns then we imputed missing values.</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a:xfrm>
            <a:off x="677334" y="6041362"/>
            <a:ext cx="6297612" cy="365125"/>
          </a:xfrm>
        </p:spPr>
        <p:txBody>
          <a:bodyPr/>
          <a:lstStyle/>
          <a:p>
            <a:r>
              <a:rPr lang="en-US"/>
              <a:t>FLIPROBO TECHNOLOGIES</a:t>
            </a:r>
          </a:p>
        </p:txBody>
      </p:sp>
      <p:sp>
        <p:nvSpPr>
          <p:cNvPr id="7" name="Slide Number Placeholder 6"/>
          <p:cNvSpPr>
            <a:spLocks noGrp="1"/>
          </p:cNvSpPr>
          <p:nvPr>
            <p:ph type="sldNum" sz="quarter" idx="12"/>
          </p:nvPr>
        </p:nvSpPr>
        <p:spPr>
          <a:xfrm>
            <a:off x="8590663" y="6041362"/>
            <a:ext cx="683339" cy="365125"/>
          </a:xfrm>
        </p:spPr>
        <p:txBody>
          <a:bodyPr/>
          <a:lstStyle/>
          <a:p>
            <a:fld id="{330EA680-D336-4FF7-8B7A-9848BB0A1C32}" type="slidenum">
              <a:rPr lang="en-US" smtClean="0"/>
              <a:pPr/>
              <a:t>18</a:t>
            </a:fld>
            <a:endParaRPr lang="en-US"/>
          </a:p>
        </p:txBody>
      </p:sp>
    </p:spTree>
    <p:extLst>
      <p:ext uri="{BB962C8B-B14F-4D97-AF65-F5344CB8AC3E}">
        <p14:creationId xmlns:p14="http://schemas.microsoft.com/office/powerpoint/2010/main" val="229304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3BA88-5164-4B25-B001-42079AEAAA25}"/>
              </a:ext>
            </a:extLst>
          </p:cNvPr>
          <p:cNvSpPr>
            <a:spLocks noGrp="1"/>
          </p:cNvSpPr>
          <p:nvPr>
            <p:ph type="ctrTitle"/>
          </p:nvPr>
        </p:nvSpPr>
        <p:spPr>
          <a:xfrm>
            <a:off x="1507067" y="536331"/>
            <a:ext cx="7766936" cy="1459523"/>
          </a:xfrm>
        </p:spPr>
        <p:txBody>
          <a:bodyPr/>
          <a:lstStyle/>
          <a:p>
            <a:pPr algn="ctr"/>
            <a:r>
              <a:rPr lang="en-US" sz="5400" b="1" dirty="0">
                <a:latin typeface="Arial" panose="020B0604020202020204" pitchFamily="34" charset="0"/>
                <a:cs typeface="Arial" panose="020B0604020202020204" pitchFamily="34" charset="0"/>
              </a:rPr>
              <a:t>TABLE OF CONTENTS</a:t>
            </a:r>
            <a:br>
              <a:rPr lang="en-US" sz="4400" b="1" dirty="0">
                <a:solidFill>
                  <a:srgbClr val="C00000"/>
                </a:solidFill>
                <a:latin typeface="Arial" panose="020B0604020202020204" pitchFamily="34" charset="0"/>
                <a:cs typeface="Arial" panose="020B0604020202020204" pitchFamily="34" charset="0"/>
              </a:rPr>
            </a:br>
            <a:endParaRPr lang="en-US" dirty="0"/>
          </a:p>
        </p:txBody>
      </p:sp>
      <p:sp>
        <p:nvSpPr>
          <p:cNvPr id="2" name="Content Placeholder 1"/>
          <p:cNvSpPr>
            <a:spLocks noGrp="1"/>
          </p:cNvSpPr>
          <p:nvPr>
            <p:ph type="subTitle" idx="1"/>
          </p:nvPr>
        </p:nvSpPr>
        <p:spPr>
          <a:xfrm>
            <a:off x="1507067" y="1178169"/>
            <a:ext cx="7766936" cy="4554416"/>
          </a:xfrm>
        </p:spPr>
        <p:txBody>
          <a:bodyPr>
            <a:noAutofit/>
          </a:bodyPr>
          <a:lstStyle/>
          <a:p>
            <a:pPr marL="566928" indent="-457200" algn="l">
              <a:buFont typeface="Wingdings 3" panose="05040102010807070707" pitchFamily="18" charset="2"/>
              <a:buChar char=""/>
            </a:pPr>
            <a:r>
              <a:rPr lang="en-US" sz="2800" b="1" dirty="0">
                <a:latin typeface="Arial" panose="020B0604020202020204" pitchFamily="34" charset="0"/>
                <a:cs typeface="Arial" panose="020B0604020202020204" pitchFamily="34" charset="0"/>
              </a:rPr>
              <a:t>INTRODUCTION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BUSINESS PROBLEM FRAMING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CONCEPTUAL BACKGROUND OF THE DOMAIN PROBLEM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REVIEW OF LITERATURE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MOTIVATION FOR THE PROBLEM UNDERTAKEN</a:t>
            </a:r>
          </a:p>
          <a:p>
            <a:pPr marL="742950" lvl="1" indent="-285750" algn="l">
              <a:buFont typeface="Wingdings 3" panose="05040102010807070707" pitchFamily="18" charset="2"/>
              <a:buChar char=""/>
            </a:pPr>
            <a:endParaRPr lang="en-US" sz="1400" b="1" dirty="0">
              <a:latin typeface="Arial" panose="020B0604020202020204" pitchFamily="34" charset="0"/>
              <a:cs typeface="Arial" panose="020B0604020202020204" pitchFamily="34" charset="0"/>
            </a:endParaRPr>
          </a:p>
          <a:p>
            <a:pPr marL="457200" indent="-457200" algn="l">
              <a:buFont typeface="Wingdings 3" panose="05040102010807070707" pitchFamily="18" charset="2"/>
              <a:buChar char=""/>
            </a:pPr>
            <a:r>
              <a:rPr lang="en-US" sz="2800" b="1" dirty="0">
                <a:latin typeface="Arial" panose="020B0604020202020204" pitchFamily="34" charset="0"/>
                <a:cs typeface="Arial" panose="020B0604020202020204" pitchFamily="34" charset="0"/>
              </a:rPr>
              <a:t>ANALYTICAL PROBLEM FRAMING</a:t>
            </a:r>
            <a:r>
              <a:rPr lang="en-US" sz="1400" b="1" dirty="0">
                <a:latin typeface="Arial" panose="020B0604020202020204" pitchFamily="34" charset="0"/>
                <a:cs typeface="Arial" panose="020B0604020202020204" pitchFamily="34" charset="0"/>
              </a:rPr>
              <a:t>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MATHEMATICAL/ ANALYTICAL MODELING OF THE PROBLEM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SOURCES AND THEIR FORMATS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PREPROCESSING DONE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INPUTS- LOGIC- OUTPUT RELATIONSHIPS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HARDWARE AND SOFTWARE REQUIREMENTS AND TOOLS USED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pic>
        <p:nvPicPr>
          <p:cNvPr id="7" name="Picture 6" descr="C:\Users\Shubhham\Desktop\download.png"/>
          <p:cNvPicPr/>
          <p:nvPr/>
        </p:nvPicPr>
        <p:blipFill>
          <a:blip r:embed="rId2">
            <a:extLst>
              <a:ext uri="{28A0092B-C50C-407E-A947-70E740481C1C}">
                <a14:useLocalDpi xmlns:a14="http://schemas.microsoft.com/office/drawing/2010/main" val="0"/>
              </a:ext>
            </a:extLst>
          </a:blip>
          <a:srcRect/>
          <a:stretch>
            <a:fillRect/>
          </a:stretch>
        </p:blipFill>
        <p:spPr bwMode="auto">
          <a:xfrm>
            <a:off x="6139616" y="882727"/>
            <a:ext cx="5731510" cy="6043295"/>
          </a:xfrm>
          <a:prstGeom prst="rect">
            <a:avLst/>
          </a:prstGeom>
          <a:noFill/>
          <a:ln>
            <a:noFill/>
          </a:ln>
        </p:spPr>
      </p:pic>
      <p:pic>
        <p:nvPicPr>
          <p:cNvPr id="8" name="Picture 7"/>
          <p:cNvPicPr/>
          <p:nvPr/>
        </p:nvPicPr>
        <p:blipFill>
          <a:blip r:embed="rId3"/>
          <a:stretch>
            <a:fillRect/>
          </a:stretch>
        </p:blipFill>
        <p:spPr>
          <a:xfrm>
            <a:off x="212091" y="3127692"/>
            <a:ext cx="5731510" cy="1097915"/>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6341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094740"/>
            <a:ext cx="10352165" cy="489364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While checking the </a:t>
            </a:r>
            <a:r>
              <a:rPr lang="en-IN" sz="2400" dirty="0" err="1">
                <a:latin typeface="Arial" panose="020B0604020202020204" pitchFamily="34" charset="0"/>
                <a:cs typeface="Arial" panose="020B0604020202020204" pitchFamily="34" charset="0"/>
              </a:rPr>
              <a:t>heatmap</a:t>
            </a:r>
            <a:r>
              <a:rPr lang="en-IN" sz="2400" dirty="0">
                <a:latin typeface="Arial" panose="020B0604020202020204" pitchFamily="34" charset="0"/>
                <a:cs typeface="Arial" panose="020B0604020202020204" pitchFamily="34" charset="0"/>
              </a:rPr>
              <a:t> of correlation we observed that:</a:t>
            </a: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is highly positively correlated with the columns </a:t>
            </a:r>
            <a:r>
              <a:rPr lang="en-IN" sz="2400" dirty="0" err="1">
                <a:latin typeface="Arial" panose="020B0604020202020204" pitchFamily="34" charset="0"/>
                <a:cs typeface="Arial" panose="020B0604020202020204" pitchFamily="34" charset="0"/>
              </a:rPr>
              <a:t>OverallQual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YearBuilt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YearRemodAdd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is negatively correlated with </a:t>
            </a:r>
            <a:r>
              <a:rPr lang="en-IN" sz="2400" dirty="0" err="1">
                <a:latin typeface="Arial" panose="020B0604020202020204" pitchFamily="34" charset="0"/>
                <a:cs typeface="Arial" panose="020B0604020202020204" pitchFamily="34" charset="0"/>
              </a:rPr>
              <a:t>OverallCond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KitchenAbvGr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We observe multicollinearity in between columns so we will be using Principal Component Analysis(PCA).</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42173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778434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HARDWARE AND SOFTWARE REQUIREMENTS AND TOOLS USED</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pic>
        <p:nvPicPr>
          <p:cNvPr id="4" name="Picture 3">
            <a:extLst>
              <a:ext uri="{FF2B5EF4-FFF2-40B4-BE49-F238E27FC236}">
                <a16:creationId xmlns:a16="http://schemas.microsoft.com/office/drawing/2014/main" id="{F87CFC8C-CF69-4A4A-9FF6-80FC1C5D9C61}"/>
              </a:ext>
            </a:extLst>
          </p:cNvPr>
          <p:cNvPicPr>
            <a:picLocks noChangeAspect="1"/>
          </p:cNvPicPr>
          <p:nvPr/>
        </p:nvPicPr>
        <p:blipFill rotWithShape="1">
          <a:blip r:embed="rId2"/>
          <a:srcRect l="33081" t="71542" r="22036"/>
          <a:stretch/>
        </p:blipFill>
        <p:spPr>
          <a:xfrm>
            <a:off x="5370427" y="1535728"/>
            <a:ext cx="4299438" cy="1893272"/>
          </a:xfrm>
          <a:prstGeom prst="rect">
            <a:avLst/>
          </a:prstGeom>
        </p:spPr>
      </p:pic>
      <p:pic>
        <p:nvPicPr>
          <p:cNvPr id="9" name="Picture 8">
            <a:extLst>
              <a:ext uri="{FF2B5EF4-FFF2-40B4-BE49-F238E27FC236}">
                <a16:creationId xmlns:a16="http://schemas.microsoft.com/office/drawing/2014/main" id="{63C7ED28-1D38-4904-B8AC-B7665981C214}"/>
              </a:ext>
            </a:extLst>
          </p:cNvPr>
          <p:cNvPicPr>
            <a:picLocks noChangeAspect="1"/>
          </p:cNvPicPr>
          <p:nvPr/>
        </p:nvPicPr>
        <p:blipFill rotWithShape="1">
          <a:blip r:embed="rId2"/>
          <a:srcRect l="31659" t="13656" r="21347" b="46300"/>
          <a:stretch/>
        </p:blipFill>
        <p:spPr>
          <a:xfrm>
            <a:off x="677334" y="1534209"/>
            <a:ext cx="4501663" cy="2664070"/>
          </a:xfrm>
          <a:prstGeom prst="rect">
            <a:avLst/>
          </a:prstGeom>
        </p:spPr>
      </p:pic>
      <p:pic>
        <p:nvPicPr>
          <p:cNvPr id="11" name="Picture 10">
            <a:extLst>
              <a:ext uri="{FF2B5EF4-FFF2-40B4-BE49-F238E27FC236}">
                <a16:creationId xmlns:a16="http://schemas.microsoft.com/office/drawing/2014/main" id="{D584E6D9-7BFD-48C1-93C1-783DC3523584}"/>
              </a:ext>
            </a:extLst>
          </p:cNvPr>
          <p:cNvPicPr>
            <a:picLocks noChangeAspect="1"/>
          </p:cNvPicPr>
          <p:nvPr/>
        </p:nvPicPr>
        <p:blipFill>
          <a:blip r:embed="rId3"/>
          <a:stretch>
            <a:fillRect/>
          </a:stretch>
        </p:blipFill>
        <p:spPr>
          <a:xfrm>
            <a:off x="677334" y="4415413"/>
            <a:ext cx="6447079" cy="906859"/>
          </a:xfrm>
          <a:prstGeom prst="rect">
            <a:avLst/>
          </a:prstGeom>
        </p:spPr>
      </p:pic>
    </p:spTree>
    <p:extLst>
      <p:ext uri="{BB962C8B-B14F-4D97-AF65-F5344CB8AC3E}">
        <p14:creationId xmlns:p14="http://schemas.microsoft.com/office/powerpoint/2010/main" val="138065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LIBRARIES:</a:t>
            </a:r>
            <a:endParaRPr lang="en-US" sz="32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28</a:t>
            </a:fld>
            <a:endParaRPr lang="en-US"/>
          </a:p>
        </p:txBody>
      </p:sp>
      <p:pic>
        <p:nvPicPr>
          <p:cNvPr id="5" name="Picture 4">
            <a:extLst>
              <a:ext uri="{FF2B5EF4-FFF2-40B4-BE49-F238E27FC236}">
                <a16:creationId xmlns:a16="http://schemas.microsoft.com/office/drawing/2014/main" id="{4652407E-E721-4D73-A9FA-15E36C760B10}"/>
              </a:ext>
            </a:extLst>
          </p:cNvPr>
          <p:cNvPicPr>
            <a:picLocks noChangeAspect="1"/>
          </p:cNvPicPr>
          <p:nvPr/>
        </p:nvPicPr>
        <p:blipFill>
          <a:blip r:embed="rId2"/>
          <a:stretch>
            <a:fillRect/>
          </a:stretch>
        </p:blipFill>
        <p:spPr>
          <a:xfrm>
            <a:off x="3094327" y="540604"/>
            <a:ext cx="6302286" cy="5359243"/>
          </a:xfrm>
          <a:prstGeom prst="rect">
            <a:avLst/>
          </a:prstGeom>
        </p:spPr>
      </p:pic>
    </p:spTree>
    <p:extLst>
      <p:ext uri="{BB962C8B-B14F-4D97-AF65-F5344CB8AC3E}">
        <p14:creationId xmlns:p14="http://schemas.microsoft.com/office/powerpoint/2010/main" val="37893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MODEL TRAINNING </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4514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616624"/>
            <a:ext cx="10972800" cy="5203885"/>
          </a:xfrm>
        </p:spPr>
        <p:txBody>
          <a:bodyPr>
            <a:noAutofit/>
          </a:bodyPr>
          <a:lstStyle/>
          <a:p>
            <a:r>
              <a:rPr lang="en-US" sz="2800" b="1" dirty="0">
                <a:latin typeface="Arial" panose="020B0604020202020204" pitchFamily="34" charset="0"/>
                <a:cs typeface="Arial" panose="020B0604020202020204" pitchFamily="34" charset="0"/>
              </a:rPr>
              <a:t>MODEL/S DEVELOPMENT AND EVALUATION</a:t>
            </a:r>
            <a:r>
              <a:rPr lang="en-US" sz="1400" b="1" dirty="0">
                <a:latin typeface="Arial" panose="020B0604020202020204" pitchFamily="34" charset="0"/>
                <a:cs typeface="Arial" panose="020B0604020202020204" pitchFamily="34" charset="0"/>
              </a:rPr>
              <a:t>	</a:t>
            </a:r>
          </a:p>
          <a:p>
            <a:pPr lvl="1"/>
            <a:r>
              <a:rPr lang="en-US" sz="1400" b="1" dirty="0">
                <a:latin typeface="Arial" panose="020B0604020202020204" pitchFamily="34" charset="0"/>
                <a:cs typeface="Arial" panose="020B0604020202020204" pitchFamily="34" charset="0"/>
              </a:rPr>
              <a:t>IDENTIFICATION OF POSSIBLE PROBLEM-SOLVING APPROACHES (METHODS)	</a:t>
            </a:r>
          </a:p>
          <a:p>
            <a:pPr lvl="1"/>
            <a:r>
              <a:rPr lang="en-US" sz="1400" b="1" dirty="0">
                <a:latin typeface="Arial" panose="020B0604020202020204" pitchFamily="34" charset="0"/>
                <a:cs typeface="Arial" panose="020B0604020202020204" pitchFamily="34" charset="0"/>
              </a:rPr>
              <a:t>TESTING OF IDENTIFIED APPROACHES (ALGORITHMS)	</a:t>
            </a:r>
          </a:p>
          <a:p>
            <a:pPr lvl="1"/>
            <a:r>
              <a:rPr lang="en-US" sz="1400" b="1" dirty="0">
                <a:latin typeface="Arial" panose="020B0604020202020204" pitchFamily="34" charset="0"/>
                <a:cs typeface="Arial" panose="020B0604020202020204" pitchFamily="34" charset="0"/>
              </a:rPr>
              <a:t>RUN AND EVALUATE SELECTED MODELS	</a:t>
            </a:r>
          </a:p>
          <a:p>
            <a:pPr lvl="1"/>
            <a:r>
              <a:rPr lang="en-US" sz="1400" b="1" dirty="0">
                <a:latin typeface="Arial" panose="020B0604020202020204" pitchFamily="34" charset="0"/>
                <a:cs typeface="Arial" panose="020B0604020202020204" pitchFamily="34" charset="0"/>
              </a:rPr>
              <a:t>KEY METRICS FOR SUCCESS IN SOLVING PROBLEM UNDER CONSIDERATION	</a:t>
            </a:r>
          </a:p>
          <a:p>
            <a:pPr lvl="1"/>
            <a:r>
              <a:rPr lang="en-US" sz="1400" b="1" dirty="0">
                <a:latin typeface="Arial" panose="020B0604020202020204" pitchFamily="34" charset="0"/>
                <a:cs typeface="Arial" panose="020B0604020202020204" pitchFamily="34" charset="0"/>
              </a:rPr>
              <a:t>VISUALIZATIONS</a:t>
            </a:r>
          </a:p>
          <a:p>
            <a:pPr lvl="1"/>
            <a:r>
              <a:rPr lang="en-US" sz="1600" b="1" dirty="0">
                <a:latin typeface="Arial" panose="020B0604020202020204" pitchFamily="34" charset="0"/>
                <a:cs typeface="Arial" panose="020B0604020202020204" pitchFamily="34" charset="0"/>
              </a:rPr>
              <a:t>INTERPRETATION OF THE RESULTS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41023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1514996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0424" y="1890116"/>
            <a:ext cx="8985153" cy="2862322"/>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MODEL/S  DEVELOPMENT</a:t>
            </a:r>
          </a:p>
          <a:p>
            <a:pPr algn="ctr"/>
            <a:r>
              <a:rPr lang="en-IN" sz="6000" b="1" dirty="0">
                <a:solidFill>
                  <a:schemeClr val="accent1"/>
                </a:solidFill>
                <a:latin typeface="Algerian" panose="04020705040A02060702" pitchFamily="82" charset="0"/>
                <a:cs typeface="Arial" panose="020B0604020202020204" pitchFamily="34" charset="0"/>
              </a:rPr>
              <a:t> AND</a:t>
            </a:r>
          </a:p>
          <a:p>
            <a:pPr algn="ctr"/>
            <a:r>
              <a:rPr lang="en-IN" sz="6000" b="1" dirty="0">
                <a:solidFill>
                  <a:schemeClr val="accent1"/>
                </a:solidFill>
                <a:latin typeface="Algerian" panose="04020705040A02060702" pitchFamily="82" charset="0"/>
                <a:cs typeface="Arial" panose="020B0604020202020204" pitchFamily="34" charset="0"/>
              </a:rPr>
              <a:t> EVALUATION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1153760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3416320"/>
          </a:xfrm>
          <a:prstGeom prst="rect">
            <a:avLst/>
          </a:prstGeom>
        </p:spPr>
        <p:txBody>
          <a:bodyPr wrap="square">
            <a:spAutoFit/>
          </a:bodyPr>
          <a:lstStyle/>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p>
          <a:p>
            <a:pPr marL="457200" indent="-457200">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We observed skewness in data so we tried to remove the skewness through treating outliers with </a:t>
            </a:r>
            <a:r>
              <a:rPr lang="en-IN" sz="2400" dirty="0" err="1">
                <a:latin typeface="Arial" panose="020B0604020202020204" pitchFamily="34" charset="0"/>
                <a:cs typeface="Arial" panose="020B0604020202020204" pitchFamily="34" charset="0"/>
              </a:rPr>
              <a:t>Winsorization</a:t>
            </a:r>
            <a:r>
              <a:rPr lang="en-IN" sz="2400" dirty="0">
                <a:latin typeface="Arial" panose="020B0604020202020204" pitchFamily="34" charset="0"/>
                <a:cs typeface="Arial" panose="020B0604020202020204" pitchFamily="34" charset="0"/>
              </a:rPr>
              <a:t> technique.</a:t>
            </a:r>
          </a:p>
          <a:p>
            <a:pPr marL="457200" indent="-457200">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The data was improper scaled so we scaled the feature variables on a single scale using </a:t>
            </a:r>
            <a:r>
              <a:rPr lang="en-IN" sz="2400" dirty="0" err="1">
                <a:latin typeface="Arial" panose="020B0604020202020204" pitchFamily="34" charset="0"/>
                <a:cs typeface="Arial" panose="020B0604020202020204" pitchFamily="34" charset="0"/>
              </a:rPr>
              <a:t>sklearn’s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StandardScaler</a:t>
            </a:r>
            <a:r>
              <a:rPr lang="en-IN" sz="2400" dirty="0">
                <a:latin typeface="Arial" panose="020B0604020202020204" pitchFamily="34" charset="0"/>
                <a:cs typeface="Arial" panose="020B0604020202020204" pitchFamily="34" charset="0"/>
              </a:rPr>
              <a:t> package.</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72458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2000548"/>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3402762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TESTING OF IDENTIFIED APPROACHES (ALGORITHMS)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95706"/>
            <a:ext cx="11647565" cy="41549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algorithms we used for the training and testing are as follows:-</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Linear Regression</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Lasso</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Ridge</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Elastic Net</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SVR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err="1">
                <a:latin typeface="Arial" panose="020B0604020202020204" pitchFamily="34" charset="0"/>
                <a:cs typeface="Arial" panose="020B0604020202020204" pitchFamily="34" charset="0"/>
              </a:rPr>
              <a:t>KNeighbors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Decision Tree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Random Forest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Ada Boost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Gradient Boosting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555986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228600" y="1041766"/>
            <a:ext cx="5731510" cy="339090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36</a:t>
            </a:fld>
            <a:endParaRPr lang="en-US"/>
          </a:p>
        </p:txBody>
      </p:sp>
      <p:pic>
        <p:nvPicPr>
          <p:cNvPr id="6" name="Picture 5">
            <a:extLst>
              <a:ext uri="{FF2B5EF4-FFF2-40B4-BE49-F238E27FC236}">
                <a16:creationId xmlns:a16="http://schemas.microsoft.com/office/drawing/2014/main" id="{29214F01-943B-415A-9B48-0C405D48E1D8}"/>
              </a:ext>
            </a:extLst>
          </p:cNvPr>
          <p:cNvPicPr>
            <a:picLocks noChangeAspect="1"/>
          </p:cNvPicPr>
          <p:nvPr/>
        </p:nvPicPr>
        <p:blipFill>
          <a:blip r:embed="rId3"/>
          <a:stretch>
            <a:fillRect/>
          </a:stretch>
        </p:blipFill>
        <p:spPr>
          <a:xfrm>
            <a:off x="6722340" y="1041766"/>
            <a:ext cx="4419983" cy="4961050"/>
          </a:xfrm>
          <a:prstGeom prst="rect">
            <a:avLst/>
          </a:prstGeom>
        </p:spPr>
      </p:pic>
    </p:spTree>
    <p:extLst>
      <p:ext uri="{BB962C8B-B14F-4D97-AF65-F5344CB8AC3E}">
        <p14:creationId xmlns:p14="http://schemas.microsoft.com/office/powerpoint/2010/main" val="3715735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37</a:t>
            </a:fld>
            <a:endParaRPr lang="en-US"/>
          </a:p>
        </p:txBody>
      </p:sp>
      <p:pic>
        <p:nvPicPr>
          <p:cNvPr id="4" name="Picture 3">
            <a:extLst>
              <a:ext uri="{FF2B5EF4-FFF2-40B4-BE49-F238E27FC236}">
                <a16:creationId xmlns:a16="http://schemas.microsoft.com/office/drawing/2014/main" id="{42B3E840-D93B-45D5-8AD2-491AEFEC1BB1}"/>
              </a:ext>
            </a:extLst>
          </p:cNvPr>
          <p:cNvPicPr>
            <a:picLocks noChangeAspect="1"/>
          </p:cNvPicPr>
          <p:nvPr/>
        </p:nvPicPr>
        <p:blipFill rotWithShape="1">
          <a:blip r:embed="rId2"/>
          <a:srcRect b="19884"/>
          <a:stretch/>
        </p:blipFill>
        <p:spPr>
          <a:xfrm>
            <a:off x="361270" y="1041766"/>
            <a:ext cx="4679085" cy="4981992"/>
          </a:xfrm>
          <a:prstGeom prst="rect">
            <a:avLst/>
          </a:prstGeom>
        </p:spPr>
      </p:pic>
      <p:pic>
        <p:nvPicPr>
          <p:cNvPr id="8" name="Picture 7">
            <a:extLst>
              <a:ext uri="{FF2B5EF4-FFF2-40B4-BE49-F238E27FC236}">
                <a16:creationId xmlns:a16="http://schemas.microsoft.com/office/drawing/2014/main" id="{76D38187-A018-498E-9840-3AA08F04D6E3}"/>
              </a:ext>
            </a:extLst>
          </p:cNvPr>
          <p:cNvPicPr>
            <a:picLocks noChangeAspect="1"/>
          </p:cNvPicPr>
          <p:nvPr/>
        </p:nvPicPr>
        <p:blipFill rotWithShape="1">
          <a:blip r:embed="rId2"/>
          <a:srcRect t="83651"/>
          <a:stretch/>
        </p:blipFill>
        <p:spPr>
          <a:xfrm>
            <a:off x="5223520" y="1041766"/>
            <a:ext cx="4679085" cy="1016660"/>
          </a:xfrm>
          <a:prstGeom prst="rect">
            <a:avLst/>
          </a:prstGeom>
        </p:spPr>
      </p:pic>
      <p:pic>
        <p:nvPicPr>
          <p:cNvPr id="12" name="Picture 11">
            <a:extLst>
              <a:ext uri="{FF2B5EF4-FFF2-40B4-BE49-F238E27FC236}">
                <a16:creationId xmlns:a16="http://schemas.microsoft.com/office/drawing/2014/main" id="{4E49F66E-4A2F-4FE1-A6E3-C273C5891B14}"/>
              </a:ext>
            </a:extLst>
          </p:cNvPr>
          <p:cNvPicPr>
            <a:picLocks noChangeAspect="1"/>
          </p:cNvPicPr>
          <p:nvPr/>
        </p:nvPicPr>
        <p:blipFill rotWithShape="1">
          <a:blip r:embed="rId3"/>
          <a:srcRect r="1602"/>
          <a:stretch/>
        </p:blipFill>
        <p:spPr>
          <a:xfrm>
            <a:off x="5223520" y="2059050"/>
            <a:ext cx="4679085" cy="1394581"/>
          </a:xfrm>
          <a:prstGeom prst="rect">
            <a:avLst/>
          </a:prstGeom>
        </p:spPr>
      </p:pic>
    </p:spTree>
    <p:extLst>
      <p:ext uri="{BB962C8B-B14F-4D97-AF65-F5344CB8AC3E}">
        <p14:creationId xmlns:p14="http://schemas.microsoft.com/office/powerpoint/2010/main" val="1789537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METRICS FOR SUCCESS IN SOLVING PROBLEM UNDER CONSIDERATION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781050" y="1756460"/>
            <a:ext cx="10629900" cy="1131848"/>
          </a:xfrm>
          <a:prstGeom prst="rect">
            <a:avLst/>
          </a:prstGeom>
        </p:spPr>
        <p:txBody>
          <a:bodyPr wrap="square">
            <a:spAutoFit/>
          </a:bodyPr>
          <a:lstStyle/>
          <a:p>
            <a:pPr>
              <a:lnSpc>
                <a:spcPct val="150000"/>
              </a:lnSpc>
            </a:pPr>
            <a:r>
              <a:rPr lang="en-IN" sz="2400" dirty="0">
                <a:latin typeface="Arial" panose="020B0604020202020204" pitchFamily="34" charset="0"/>
                <a:cs typeface="Arial" panose="020B0604020202020204" pitchFamily="34" charset="0"/>
              </a:rPr>
              <a:t>We used the metric Root Mean Squared Error by selecting the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model which was giving us best(minimum) RMSE score.</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339774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8214360" y="3429000"/>
            <a:ext cx="2545080" cy="53340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41898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1307" y="2702916"/>
            <a:ext cx="5306261" cy="1015663"/>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INTRODUCTION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6096000" y="1314450"/>
            <a:ext cx="5318760" cy="3672840"/>
          </a:xfrm>
          <a:prstGeom prst="rect">
            <a:avLst/>
          </a:prstGeom>
        </p:spPr>
      </p:pic>
      <p:pic>
        <p:nvPicPr>
          <p:cNvPr id="9" name="Picture 8"/>
          <p:cNvPicPr/>
          <p:nvPr/>
        </p:nvPicPr>
        <p:blipFill>
          <a:blip r:embed="rId4"/>
          <a:stretch>
            <a:fillRect/>
          </a:stretch>
        </p:blipFill>
        <p:spPr>
          <a:xfrm>
            <a:off x="7197090" y="5185410"/>
            <a:ext cx="2636520" cy="5562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2768386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10343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212854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2042891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1686536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052060" y="617220"/>
            <a:ext cx="5478780" cy="5623560"/>
          </a:xfrm>
          <a:prstGeom prst="rect">
            <a:avLst/>
          </a:prstGeom>
        </p:spPr>
      </p:pic>
      <p:pic>
        <p:nvPicPr>
          <p:cNvPr id="7" name="Picture 6"/>
          <p:cNvPicPr/>
          <p:nvPr/>
        </p:nvPicPr>
        <p:blipFill>
          <a:blip r:embed="rId3"/>
          <a:stretch>
            <a:fillRect/>
          </a:stretch>
        </p:blipFill>
        <p:spPr>
          <a:xfrm>
            <a:off x="2049780" y="3874770"/>
            <a:ext cx="2697480" cy="5181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10672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370427" y="749378"/>
            <a:ext cx="5570220" cy="5760720"/>
          </a:xfrm>
          <a:prstGeom prst="rect">
            <a:avLst/>
          </a:prstGeom>
        </p:spPr>
      </p:pic>
      <p:pic>
        <p:nvPicPr>
          <p:cNvPr id="8" name="Picture 7"/>
          <p:cNvPicPr/>
          <p:nvPr/>
        </p:nvPicPr>
        <p:blipFill>
          <a:blip r:embed="rId3"/>
          <a:stretch>
            <a:fillRect/>
          </a:stretch>
        </p:blipFill>
        <p:spPr>
          <a:xfrm>
            <a:off x="1508760" y="4137660"/>
            <a:ext cx="239268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852841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795010" y="749378"/>
            <a:ext cx="5440680" cy="5852160"/>
          </a:xfrm>
          <a:prstGeom prst="rect">
            <a:avLst/>
          </a:prstGeom>
        </p:spPr>
      </p:pic>
      <p:pic>
        <p:nvPicPr>
          <p:cNvPr id="7" name="Picture 6"/>
          <p:cNvPicPr/>
          <p:nvPr/>
        </p:nvPicPr>
        <p:blipFill>
          <a:blip r:embed="rId3"/>
          <a:stretch>
            <a:fillRect/>
          </a:stretch>
        </p:blipFill>
        <p:spPr>
          <a:xfrm>
            <a:off x="902970" y="3599258"/>
            <a:ext cx="4892040" cy="5867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3216439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51220" y="646508"/>
            <a:ext cx="5509260" cy="5638800"/>
          </a:xfrm>
          <a:prstGeom prst="rect">
            <a:avLst/>
          </a:prstGeom>
        </p:spPr>
      </p:pic>
      <p:pic>
        <p:nvPicPr>
          <p:cNvPr id="8" name="Picture 7"/>
          <p:cNvPicPr/>
          <p:nvPr/>
        </p:nvPicPr>
        <p:blipFill>
          <a:blip r:embed="rId3"/>
          <a:stretch>
            <a:fillRect/>
          </a:stretch>
        </p:blipFill>
        <p:spPr>
          <a:xfrm>
            <a:off x="2118360" y="3465908"/>
            <a:ext cx="2651760" cy="5486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964229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762000"/>
            <a:ext cx="5379720" cy="5334000"/>
          </a:xfrm>
          <a:prstGeom prst="rect">
            <a:avLst/>
          </a:prstGeom>
        </p:spPr>
      </p:pic>
      <p:pic>
        <p:nvPicPr>
          <p:cNvPr id="7" name="Picture 6"/>
          <p:cNvPicPr/>
          <p:nvPr/>
        </p:nvPicPr>
        <p:blipFill>
          <a:blip r:embed="rId3"/>
          <a:stretch>
            <a:fillRect/>
          </a:stretch>
        </p:blipFill>
        <p:spPr>
          <a:xfrm>
            <a:off x="2091690" y="3505200"/>
            <a:ext cx="244602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119942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latin typeface="Arial" panose="020B0604020202020204" pitchFamily="34" charset="0"/>
                <a:cs typeface="Arial" panose="020B0604020202020204" pitchFamily="34" charset="0"/>
              </a:rPr>
              <a:t>BUSINESS PROBLEM FRAMING </a:t>
            </a:r>
            <a:endParaRPr lang="en-US"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768724" y="1391832"/>
            <a:ext cx="1092349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400" dirty="0">
              <a:latin typeface="Arial" panose="020B0604020202020204" pitchFamily="34" charset="0"/>
              <a:cs typeface="Arial" panose="020B0604020202020204" pitchFamily="34" charset="0"/>
            </a:endParaRPr>
          </a:p>
          <a:p>
            <a:pPr marL="342900" indent="-342900" algn="just">
              <a:buClr>
                <a:schemeClr val="accent2">
                  <a:lumMod val="60000"/>
                  <a:lumOff val="40000"/>
                </a:schemeClr>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400" dirty="0">
              <a:latin typeface="Arial" panose="020B0604020202020204" pitchFamily="34" charset="0"/>
              <a:ea typeface="+mn-lt"/>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730240" y="749378"/>
            <a:ext cx="5265420" cy="5554980"/>
          </a:xfrm>
          <a:prstGeom prst="rect">
            <a:avLst/>
          </a:prstGeom>
        </p:spPr>
      </p:pic>
      <p:pic>
        <p:nvPicPr>
          <p:cNvPr id="8" name="Picture 7"/>
          <p:cNvPicPr/>
          <p:nvPr/>
        </p:nvPicPr>
        <p:blipFill>
          <a:blip r:embed="rId3"/>
          <a:stretch>
            <a:fillRect/>
          </a:stretch>
        </p:blipFill>
        <p:spPr>
          <a:xfrm>
            <a:off x="2446020" y="3467100"/>
            <a:ext cx="2727960" cy="6019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1279974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749378"/>
            <a:ext cx="5547360" cy="5471160"/>
          </a:xfrm>
          <a:prstGeom prst="rect">
            <a:avLst/>
          </a:prstGeom>
        </p:spPr>
      </p:pic>
      <p:pic>
        <p:nvPicPr>
          <p:cNvPr id="7" name="Picture 6"/>
          <p:cNvPicPr/>
          <p:nvPr/>
        </p:nvPicPr>
        <p:blipFill>
          <a:blip r:embed="rId3"/>
          <a:stretch>
            <a:fillRect/>
          </a:stretch>
        </p:blipFill>
        <p:spPr>
          <a:xfrm>
            <a:off x="1969770" y="3429000"/>
            <a:ext cx="2346960" cy="55626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1216187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43600" y="902970"/>
            <a:ext cx="5372100" cy="5356860"/>
          </a:xfrm>
          <a:prstGeom prst="rect">
            <a:avLst/>
          </a:prstGeom>
        </p:spPr>
      </p:pic>
      <p:pic>
        <p:nvPicPr>
          <p:cNvPr id="8" name="Picture 7"/>
          <p:cNvPicPr/>
          <p:nvPr/>
        </p:nvPicPr>
        <p:blipFill>
          <a:blip r:embed="rId3"/>
          <a:stretch>
            <a:fillRect/>
          </a:stretch>
        </p:blipFill>
        <p:spPr>
          <a:xfrm>
            <a:off x="3299460" y="3177540"/>
            <a:ext cx="2644140" cy="5029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548184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96000" y="883920"/>
            <a:ext cx="5021580" cy="5593080"/>
          </a:xfrm>
          <a:prstGeom prst="rect">
            <a:avLst/>
          </a:prstGeom>
        </p:spPr>
      </p:pic>
      <p:pic>
        <p:nvPicPr>
          <p:cNvPr id="7" name="Picture 6"/>
          <p:cNvPicPr/>
          <p:nvPr/>
        </p:nvPicPr>
        <p:blipFill>
          <a:blip r:embed="rId3"/>
          <a:stretch>
            <a:fillRect/>
          </a:stretch>
        </p:blipFill>
        <p:spPr>
          <a:xfrm>
            <a:off x="2726287" y="3211830"/>
            <a:ext cx="2644140" cy="5867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2540001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813076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3932780" y="1436370"/>
            <a:ext cx="4373880" cy="3810000"/>
          </a:xfrm>
          <a:prstGeom prst="rect">
            <a:avLst/>
          </a:prstGeom>
        </p:spPr>
      </p:pic>
      <p:pic>
        <p:nvPicPr>
          <p:cNvPr id="9" name="Picture 8"/>
          <p:cNvPicPr/>
          <p:nvPr/>
        </p:nvPicPr>
        <p:blipFill>
          <a:blip r:embed="rId4"/>
          <a:stretch>
            <a:fillRect/>
          </a:stretch>
        </p:blipFill>
        <p:spPr>
          <a:xfrm>
            <a:off x="7906610" y="1070610"/>
            <a:ext cx="4678680" cy="454152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638809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0" y="1783080"/>
            <a:ext cx="4206240" cy="4053840"/>
          </a:xfrm>
          <a:prstGeom prst="rect">
            <a:avLst/>
          </a:prstGeom>
        </p:spPr>
      </p:pic>
      <p:pic>
        <p:nvPicPr>
          <p:cNvPr id="10" name="Picture 9"/>
          <p:cNvPicPr/>
          <p:nvPr/>
        </p:nvPicPr>
        <p:blipFill>
          <a:blip r:embed="rId3"/>
          <a:stretch>
            <a:fillRect/>
          </a:stretch>
        </p:blipFill>
        <p:spPr>
          <a:xfrm>
            <a:off x="3950970" y="1630680"/>
            <a:ext cx="4290060" cy="4358640"/>
          </a:xfrm>
          <a:prstGeom prst="rect">
            <a:avLst/>
          </a:prstGeom>
        </p:spPr>
      </p:pic>
      <p:pic>
        <p:nvPicPr>
          <p:cNvPr id="11" name="Picture 10"/>
          <p:cNvPicPr/>
          <p:nvPr/>
        </p:nvPicPr>
        <p:blipFill>
          <a:blip r:embed="rId4"/>
          <a:stretch>
            <a:fillRect/>
          </a:stretch>
        </p:blipFill>
        <p:spPr>
          <a:xfrm>
            <a:off x="7292340" y="1630680"/>
            <a:ext cx="4541520" cy="412242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379537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4351020" y="1779270"/>
            <a:ext cx="4709160" cy="4175760"/>
          </a:xfrm>
          <a:prstGeom prst="rect">
            <a:avLst/>
          </a:prstGeom>
        </p:spPr>
      </p:pic>
      <p:pic>
        <p:nvPicPr>
          <p:cNvPr id="9" name="Picture 8"/>
          <p:cNvPicPr/>
          <p:nvPr/>
        </p:nvPicPr>
        <p:blipFill>
          <a:blip r:embed="rId4"/>
          <a:stretch>
            <a:fillRect/>
          </a:stretch>
        </p:blipFill>
        <p:spPr>
          <a:xfrm>
            <a:off x="7680960" y="1550670"/>
            <a:ext cx="4511040" cy="440436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30484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779270"/>
            <a:ext cx="4297680" cy="4229100"/>
          </a:xfrm>
          <a:prstGeom prst="rect">
            <a:avLst/>
          </a:prstGeom>
        </p:spPr>
      </p:pic>
      <p:pic>
        <p:nvPicPr>
          <p:cNvPr id="10" name="Picture 9"/>
          <p:cNvPicPr/>
          <p:nvPr/>
        </p:nvPicPr>
        <p:blipFill>
          <a:blip r:embed="rId3"/>
          <a:stretch>
            <a:fillRect/>
          </a:stretch>
        </p:blipFill>
        <p:spPr>
          <a:xfrm>
            <a:off x="3935730" y="1684020"/>
            <a:ext cx="4663440" cy="4419600"/>
          </a:xfrm>
          <a:prstGeom prst="rect">
            <a:avLst/>
          </a:prstGeom>
        </p:spPr>
      </p:pic>
      <p:pic>
        <p:nvPicPr>
          <p:cNvPr id="11" name="Picture 10"/>
          <p:cNvPicPr/>
          <p:nvPr/>
        </p:nvPicPr>
        <p:blipFill>
          <a:blip r:embed="rId4"/>
          <a:stretch>
            <a:fillRect/>
          </a:stretch>
        </p:blipFill>
        <p:spPr>
          <a:xfrm>
            <a:off x="7524750" y="1653540"/>
            <a:ext cx="4533900" cy="41300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3096009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pic>
        <p:nvPicPr>
          <p:cNvPr id="9" name="Picture 8"/>
          <p:cNvPicPr/>
          <p:nvPr/>
        </p:nvPicPr>
        <p:blipFill>
          <a:blip r:embed="rId4"/>
          <a:stretch>
            <a:fillRect/>
          </a:stretch>
        </p:blipFill>
        <p:spPr>
          <a:xfrm>
            <a:off x="8074250" y="1611630"/>
            <a:ext cx="424434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336067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i="1" dirty="0">
                <a:latin typeface="Arial" panose="020B0604020202020204" pitchFamily="34" charset="0"/>
                <a:cs typeface="Arial" panose="020B0604020202020204" pitchFamily="34" charset="0"/>
              </a:rPr>
              <a:t>CONCEPTUAL BACKGROUND OF THE DOMAIN PROBLEM</a:t>
            </a:r>
            <a:endParaRPr lang="en-US" sz="28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Similarly if audience is concerned only on living place then property with less dense area having large area with all services will be sold at higher prices.</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60</a:t>
            </a:fld>
            <a:endParaRPr lang="en-US"/>
          </a:p>
        </p:txBody>
      </p:sp>
    </p:spTree>
    <p:extLst>
      <p:ext uri="{BB962C8B-B14F-4D97-AF65-F5344CB8AC3E}">
        <p14:creationId xmlns:p14="http://schemas.microsoft.com/office/powerpoint/2010/main" val="413145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906767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751849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123840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2772682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2076172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096000" y="514350"/>
            <a:ext cx="5524500" cy="5829300"/>
          </a:xfrm>
          <a:prstGeom prst="rect">
            <a:avLst/>
          </a:prstGeom>
        </p:spPr>
      </p:pic>
      <p:pic>
        <p:nvPicPr>
          <p:cNvPr id="8" name="Picture 7"/>
          <p:cNvPicPr/>
          <p:nvPr/>
        </p:nvPicPr>
        <p:blipFill>
          <a:blip r:embed="rId3"/>
          <a:stretch>
            <a:fillRect/>
          </a:stretch>
        </p:blipFill>
        <p:spPr>
          <a:xfrm>
            <a:off x="2979420" y="3108960"/>
            <a:ext cx="2880360" cy="6400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4141404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370427" y="749378"/>
            <a:ext cx="5471160" cy="5829300"/>
          </a:xfrm>
          <a:prstGeom prst="rect">
            <a:avLst/>
          </a:prstGeom>
        </p:spPr>
      </p:pic>
      <p:pic>
        <p:nvPicPr>
          <p:cNvPr id="6" name="Picture 5"/>
          <p:cNvPicPr/>
          <p:nvPr/>
        </p:nvPicPr>
        <p:blipFill>
          <a:blip r:embed="rId3"/>
          <a:stretch>
            <a:fillRect/>
          </a:stretch>
        </p:blipFill>
        <p:spPr>
          <a:xfrm>
            <a:off x="2916787" y="3564968"/>
            <a:ext cx="2453640" cy="4267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3284287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875020" y="646508"/>
            <a:ext cx="5509260" cy="5836920"/>
          </a:xfrm>
          <a:prstGeom prst="rect">
            <a:avLst/>
          </a:prstGeom>
        </p:spPr>
      </p:pic>
      <p:pic>
        <p:nvPicPr>
          <p:cNvPr id="8" name="Picture 7"/>
          <p:cNvPicPr/>
          <p:nvPr/>
        </p:nvPicPr>
        <p:blipFill>
          <a:blip r:embed="rId3"/>
          <a:stretch>
            <a:fillRect/>
          </a:stretch>
        </p:blipFill>
        <p:spPr>
          <a:xfrm>
            <a:off x="2659380" y="3162300"/>
            <a:ext cx="2567940" cy="5334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1020434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596890" y="749378"/>
            <a:ext cx="5570220" cy="5730240"/>
          </a:xfrm>
          <a:prstGeom prst="rect">
            <a:avLst/>
          </a:prstGeom>
        </p:spPr>
      </p:pic>
      <p:pic>
        <p:nvPicPr>
          <p:cNvPr id="6" name="Picture 5"/>
          <p:cNvPicPr/>
          <p:nvPr/>
        </p:nvPicPr>
        <p:blipFill>
          <a:blip r:embed="rId3"/>
          <a:stretch>
            <a:fillRect/>
          </a:stretch>
        </p:blipFill>
        <p:spPr>
          <a:xfrm>
            <a:off x="2922270" y="3351608"/>
            <a:ext cx="267462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153878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REVIEW OF LITERATURE</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102614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855970" y="749378"/>
            <a:ext cx="5509260" cy="5692140"/>
          </a:xfrm>
          <a:prstGeom prst="rect">
            <a:avLst/>
          </a:prstGeom>
        </p:spPr>
      </p:pic>
      <p:pic>
        <p:nvPicPr>
          <p:cNvPr id="8" name="Picture 7"/>
          <p:cNvPicPr/>
          <p:nvPr/>
        </p:nvPicPr>
        <p:blipFill>
          <a:blip r:embed="rId3"/>
          <a:stretch>
            <a:fillRect/>
          </a:stretch>
        </p:blipFill>
        <p:spPr>
          <a:xfrm>
            <a:off x="2840587" y="3343988"/>
            <a:ext cx="2529840" cy="5029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240364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642610" y="749378"/>
            <a:ext cx="5478780" cy="5585460"/>
          </a:xfrm>
          <a:prstGeom prst="rect">
            <a:avLst/>
          </a:prstGeom>
        </p:spPr>
      </p:pic>
      <p:pic>
        <p:nvPicPr>
          <p:cNvPr id="6" name="Picture 5"/>
          <p:cNvPicPr/>
          <p:nvPr/>
        </p:nvPicPr>
        <p:blipFill>
          <a:blip r:embed="rId3"/>
          <a:stretch>
            <a:fillRect/>
          </a:stretch>
        </p:blipFill>
        <p:spPr>
          <a:xfrm>
            <a:off x="3329940" y="3260168"/>
            <a:ext cx="2202180" cy="5638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700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096000" y="636270"/>
            <a:ext cx="5478780" cy="5547360"/>
          </a:xfrm>
          <a:prstGeom prst="rect">
            <a:avLst/>
          </a:prstGeom>
        </p:spPr>
      </p:pic>
      <p:pic>
        <p:nvPicPr>
          <p:cNvPr id="8" name="Picture 7"/>
          <p:cNvPicPr/>
          <p:nvPr/>
        </p:nvPicPr>
        <p:blipFill>
          <a:blip r:embed="rId3"/>
          <a:stretch>
            <a:fillRect/>
          </a:stretch>
        </p:blipFill>
        <p:spPr>
          <a:xfrm>
            <a:off x="2863447" y="3672840"/>
            <a:ext cx="2506980" cy="4876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363746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5878830" y="749378"/>
            <a:ext cx="5463540" cy="5654040"/>
          </a:xfrm>
          <a:prstGeom prst="rect">
            <a:avLst/>
          </a:prstGeom>
        </p:spPr>
      </p:pic>
      <p:pic>
        <p:nvPicPr>
          <p:cNvPr id="6" name="Picture 5"/>
          <p:cNvPicPr/>
          <p:nvPr/>
        </p:nvPicPr>
        <p:blipFill>
          <a:blip r:embed="rId3"/>
          <a:stretch>
            <a:fillRect/>
          </a:stretch>
        </p:blipFill>
        <p:spPr>
          <a:xfrm>
            <a:off x="3364230" y="3139440"/>
            <a:ext cx="2225040" cy="5791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2405739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4238094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3909355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3361653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latin typeface="Arial" panose="020B0604020202020204" pitchFamily="34" charset="0"/>
                <a:cs typeface="Arial" panose="020B0604020202020204" pitchFamily="34" charset="0"/>
              </a:rPr>
              <a:t>SET OF ASSUMPTIONS RELATED TO THE PROBLEM UNDER CONSIDERATION</a:t>
            </a:r>
            <a:r>
              <a:rPr lang="en-US" sz="3200" b="1" dirty="0">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089518"/>
            <a:ext cx="1132352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400" dirty="0">
                <a:latin typeface="Arial" panose="020B0604020202020204" pitchFamily="34" charset="0"/>
                <a:cs typeface="Arial" panose="020B0604020202020204" pitchFamily="34" charset="0"/>
              </a:rPr>
              <a:t>By looking into the target variable label we assumed that it was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Regression type of problem.</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285750" indent="-285750">
              <a:buFont typeface="Arial"/>
              <a:buChar char="•"/>
            </a:pPr>
            <a:r>
              <a:rPr lang="en-IN" sz="2400" dirty="0">
                <a:latin typeface="Arial" panose="020B0604020202020204" pitchFamily="34" charset="0"/>
                <a:cs typeface="Arial" panose="020B0604020202020204" pitchFamily="34" charset="0"/>
              </a:rPr>
              <a:t>We observed multicollinearity in between columns so we assumed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that we will be using Principal Component Analysis (PCA).</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285750" indent="-285750">
              <a:buFont typeface="Arial"/>
              <a:buChar char="•"/>
            </a:pPr>
            <a:r>
              <a:rPr lang="en-IN" sz="2400" dirty="0">
                <a:latin typeface="Arial" panose="020B0604020202020204" pitchFamily="34" charset="0"/>
                <a:cs typeface="Arial" panose="020B0604020202020204" pitchFamily="34" charset="0"/>
              </a:rPr>
              <a:t>We also observed that only one single unique value was present in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Utilities column so we assumed that we will be dropping </a:t>
            </a: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this columns.</a:t>
            </a:r>
            <a:r>
              <a:rPr lang="en-US" sz="2400" dirty="0">
                <a:latin typeface="Arial" panose="020B0604020202020204" pitchFamily="34" charset="0"/>
                <a:cs typeface="Arial" panose="020B0604020202020204" pitchFamily="34" charset="0"/>
              </a:rPr>
              <a: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3469387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36452" y="1552445"/>
            <a:ext cx="10267950" cy="2239844"/>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the visualization we interpreted that the target variable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was highly positively correlated with the columns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YearBuilt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OverallQual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the </a:t>
            </a:r>
            <a:r>
              <a:rPr lang="en-IN" sz="2400" dirty="0" err="1">
                <a:latin typeface="Arial" panose="020B0604020202020204" pitchFamily="34" charset="0"/>
                <a:cs typeface="Arial" panose="020B0604020202020204" pitchFamily="34" charset="0"/>
              </a:rPr>
              <a:t>preprocessing</a:t>
            </a:r>
            <a:r>
              <a:rPr lang="en-IN" sz="2400" dirty="0">
                <a:latin typeface="Arial" panose="020B0604020202020204" pitchFamily="34" charset="0"/>
                <a:cs typeface="Arial" panose="020B0604020202020204" pitchFamily="34" charset="0"/>
              </a:rPr>
              <a:t> we interpreted that data was improper scaled.</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340956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5" name="Rectangle 4"/>
          <p:cNvSpPr/>
          <p:nvPr/>
        </p:nvSpPr>
        <p:spPr>
          <a:xfrm>
            <a:off x="112835" y="2494728"/>
            <a:ext cx="5690088" cy="1938992"/>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From the </a:t>
            </a:r>
            <a:r>
              <a:rPr lang="en-IN" sz="2400" dirty="0" err="1">
                <a:latin typeface="Arial" panose="020B0604020202020204" pitchFamily="34" charset="0"/>
                <a:cs typeface="Arial" panose="020B0604020202020204" pitchFamily="34" charset="0"/>
              </a:rPr>
              <a:t>modeling</a:t>
            </a:r>
            <a:r>
              <a:rPr lang="en-IN" sz="2400" dirty="0">
                <a:latin typeface="Arial" panose="020B0604020202020204" pitchFamily="34" charset="0"/>
                <a:cs typeface="Arial" panose="020B0604020202020204" pitchFamily="34" charset="0"/>
              </a:rPr>
              <a:t> we interpreted that after </a:t>
            </a:r>
            <a:r>
              <a:rPr lang="en-IN" sz="2400" dirty="0" err="1">
                <a:latin typeface="Arial" panose="020B0604020202020204" pitchFamily="34" charset="0"/>
                <a:cs typeface="Arial" panose="020B0604020202020204" pitchFamily="34" charset="0"/>
              </a:rPr>
              <a:t>hyperparameter</a:t>
            </a:r>
            <a:r>
              <a:rPr lang="en-IN" sz="2400" dirty="0">
                <a:latin typeface="Arial" panose="020B0604020202020204" pitchFamily="34" charset="0"/>
                <a:cs typeface="Arial" panose="020B0604020202020204" pitchFamily="34" charset="0"/>
              </a:rPr>
              <a:t> tuning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works best with respect to our model with minimum RMSE of 32302</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79</a:t>
            </a:fld>
            <a:endParaRPr lang="en-US"/>
          </a:p>
        </p:txBody>
      </p:sp>
      <p:pic>
        <p:nvPicPr>
          <p:cNvPr id="6" name="Picture 5">
            <a:extLst>
              <a:ext uri="{FF2B5EF4-FFF2-40B4-BE49-F238E27FC236}">
                <a16:creationId xmlns:a16="http://schemas.microsoft.com/office/drawing/2014/main" id="{E0230BEA-326F-45F6-8A56-0485B6086633}"/>
              </a:ext>
            </a:extLst>
          </p:cNvPr>
          <p:cNvPicPr>
            <a:picLocks noChangeAspect="1"/>
          </p:cNvPicPr>
          <p:nvPr/>
        </p:nvPicPr>
        <p:blipFill>
          <a:blip r:embed="rId2"/>
          <a:stretch>
            <a:fillRect/>
          </a:stretch>
        </p:blipFill>
        <p:spPr>
          <a:xfrm>
            <a:off x="5792510" y="973348"/>
            <a:ext cx="5596305" cy="5136432"/>
          </a:xfrm>
          <a:prstGeom prst="rect">
            <a:avLst/>
          </a:prstGeom>
        </p:spPr>
      </p:pic>
    </p:spTree>
    <p:extLst>
      <p:ext uri="{BB962C8B-B14F-4D97-AF65-F5344CB8AC3E}">
        <p14:creationId xmlns:p14="http://schemas.microsoft.com/office/powerpoint/2010/main" val="68141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It is a very large market and there are various companies working in the domain.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Data science comes as a very important tool to solve problems in the domain to help the companies increase their overall revenue, profits, improving their marketing strategies and focusing on changing trends in house sales and purchases.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710198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27215" y="2114399"/>
            <a:ext cx="4522392" cy="1015663"/>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CONCLUSION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377729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FINDINGS AND CONCLUSIONS OF THE STUDY</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1569660"/>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through </a:t>
            </a:r>
            <a:r>
              <a:rPr lang="en-IN" sz="2400" dirty="0" err="1">
                <a:latin typeface="Arial" panose="020B0604020202020204" pitchFamily="34" charset="0"/>
                <a:cs typeface="Arial" panose="020B0604020202020204" pitchFamily="34" charset="0"/>
              </a:rPr>
              <a:t>GridSearchCV</a:t>
            </a:r>
            <a:r>
              <a:rPr lang="en-IN" sz="2400" dirty="0">
                <a:latin typeface="Arial" panose="020B0604020202020204" pitchFamily="34" charset="0"/>
                <a:cs typeface="Arial" panose="020B0604020202020204" pitchFamily="34" charset="0"/>
              </a:rPr>
              <a:t> though Lasso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model performed well too.</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3253327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3847207"/>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This project has demonstrated the importance of sampling effectively, modelling and predicting data.</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400" dirty="0" err="1">
                <a:latin typeface="Arial" panose="020B0604020202020204" pitchFamily="34" charset="0"/>
                <a:cs typeface="Arial" panose="020B0604020202020204" pitchFamily="34" charset="0"/>
              </a:rPr>
              <a:t>underfitting</a:t>
            </a:r>
            <a:r>
              <a:rPr lang="en-IN" sz="24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2703419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91612" y="1710293"/>
            <a:ext cx="10896600" cy="4154984"/>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few challenges while working on this project where:-</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Improper scaling</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Too many features</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Missing values</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Skewed data due to outliers</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data was improper scaled so we scaled it to a single scale using </a:t>
            </a:r>
            <a:r>
              <a:rPr lang="en-IN" sz="2400" dirty="0" err="1">
                <a:latin typeface="Arial" panose="020B0604020202020204" pitchFamily="34" charset="0"/>
                <a:cs typeface="Arial" panose="020B0604020202020204" pitchFamily="34" charset="0"/>
              </a:rPr>
              <a:t>sklearns’s</a:t>
            </a:r>
            <a:r>
              <a:rPr lang="en-IN" sz="2400" dirty="0">
                <a:latin typeface="Arial" panose="020B0604020202020204" pitchFamily="34" charset="0"/>
                <a:cs typeface="Arial" panose="020B0604020202020204" pitchFamily="34" charset="0"/>
              </a:rPr>
              <a:t> package </a:t>
            </a:r>
            <a:r>
              <a:rPr lang="en-IN" sz="2400" dirty="0" err="1">
                <a:latin typeface="Arial" panose="020B0604020202020204" pitchFamily="34" charset="0"/>
                <a:cs typeface="Arial" panose="020B0604020202020204" pitchFamily="34" charset="0"/>
              </a:rPr>
              <a:t>StandardScaler</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400" dirty="0" err="1">
                <a:latin typeface="Arial" panose="020B0604020202020204" pitchFamily="34" charset="0"/>
                <a:cs typeface="Arial" panose="020B0604020202020204" pitchFamily="34" charset="0"/>
              </a:rPr>
              <a:t>able</a:t>
            </a:r>
            <a:r>
              <a:rPr lang="en-IN" sz="2400" dirty="0">
                <a:latin typeface="Arial" panose="020B0604020202020204" pitchFamily="34" charset="0"/>
                <a:cs typeface="Arial" panose="020B0604020202020204" pitchFamily="34" charset="0"/>
              </a:rPr>
              <a:t> to reduce our features </a:t>
            </a:r>
            <a:r>
              <a:rPr lang="en-IN" sz="2400" dirty="0" err="1">
                <a:latin typeface="Arial" panose="020B0604020202020204" pitchFamily="34" charset="0"/>
                <a:cs typeface="Arial" panose="020B0604020202020204" pitchFamily="34" charset="0"/>
              </a:rPr>
              <a:t>upto</a:t>
            </a:r>
            <a:r>
              <a:rPr lang="en-IN" sz="2400" dirty="0">
                <a:latin typeface="Arial" panose="020B0604020202020204" pitchFamily="34" charset="0"/>
                <a:cs typeface="Arial" panose="020B0604020202020204" pitchFamily="34" charset="0"/>
              </a:rPr>
              <a:t> 90 columns.</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2223369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369880"/>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There were lot of missing values present in different columns which we imputed on the basis of our understanding.</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The columns were skewed due to presence of outliers which we handled through </a:t>
            </a:r>
            <a:r>
              <a:rPr lang="en-IN" sz="2400" dirty="0" err="1">
                <a:latin typeface="Arial" panose="020B0604020202020204" pitchFamily="34" charset="0"/>
                <a:cs typeface="Arial" panose="020B0604020202020204" pitchFamily="34" charset="0"/>
              </a:rPr>
              <a:t>Winsorization</a:t>
            </a:r>
            <a:r>
              <a:rPr lang="en-IN" sz="2400" dirty="0">
                <a:latin typeface="Arial" panose="020B0604020202020204" pitchFamily="34" charset="0"/>
                <a:cs typeface="Arial" panose="020B0604020202020204" pitchFamily="34" charset="0"/>
              </a:rPr>
              <a:t> Technique.</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207952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56442" y="1710293"/>
            <a:ext cx="10896600" cy="4154984"/>
          </a:xfrm>
          <a:prstGeom prst="rect">
            <a:avLst/>
          </a:prstGeom>
        </p:spPr>
        <p:txBody>
          <a:bodyPr wrap="square">
            <a:spAutoFit/>
          </a:bodyPr>
          <a:lstStyle/>
          <a:p>
            <a:pPr marL="457200" indent="-457200" algn="just">
              <a:buFont typeface="Arial" panose="020B0604020202020204" pitchFamily="34" charset="0"/>
              <a:buChar char="•"/>
            </a:pPr>
            <a:r>
              <a:rPr lang="en-IN" sz="2400" dirty="0">
                <a:latin typeface="Arial" panose="020B0604020202020204" pitchFamily="34" charset="0"/>
                <a:cs typeface="Arial" panose="020B0604020202020204" pitchFamily="34" charset="0"/>
              </a:rPr>
              <a:t>While we couldn’t reach out goal of minimum RMSE in house price prediction without letting the model to overfit, we did end up creating a system that can with enough time and data get very close to that goal.</a:t>
            </a:r>
          </a:p>
          <a:p>
            <a:pPr marL="457200" indent="-4572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400" dirty="0">
                <a:latin typeface="Arial" panose="020B0604020202020204" pitchFamily="34" charset="0"/>
                <a:cs typeface="Arial" panose="020B0604020202020204" pitchFamily="34" charset="0"/>
              </a:rPr>
              <a:t> As with any project there is room for improvement here. The very nature of this project allows for multiple algorithms to be integrated together as modules and their results can be combined to increase the accuracy of the final result.</a:t>
            </a:r>
          </a:p>
          <a:p>
            <a:pPr algn="just"/>
            <a:r>
              <a:rPr lang="en-IN" sz="2400" dirty="0">
                <a:latin typeface="Arial" panose="020B0604020202020204" pitchFamily="34" charset="0"/>
                <a:cs typeface="Arial" panose="020B0604020202020204" pitchFamily="34" charset="0"/>
              </a:rPr>
              <a:t> </a:t>
            </a:r>
          </a:p>
          <a:p>
            <a:pPr marL="457200" indent="-457200" algn="just">
              <a:buFont typeface="Arial" panose="020B0604020202020204" pitchFamily="34" charset="0"/>
              <a:buChar char="•"/>
            </a:pPr>
            <a:r>
              <a:rPr lang="en-IN" sz="2400" dirty="0">
                <a:latin typeface="Arial" panose="020B0604020202020204" pitchFamily="34" charset="0"/>
                <a:cs typeface="Arial" panose="020B0604020202020204" pitchFamily="34" charset="0"/>
              </a:rPr>
              <a:t>This model can further be improved with the addition of more algorithms into it.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923070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1938992"/>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p>
          <a:p>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This provides a great degree of modularity and versatility to the project.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2945336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CONCLUSION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95300" y="1770787"/>
            <a:ext cx="10896600" cy="3785652"/>
          </a:xfrm>
          <a:prstGeom prst="rect">
            <a:avLst/>
          </a:prstGeom>
        </p:spPr>
        <p:txBody>
          <a:bodyPr wrap="square">
            <a:spAutoFit/>
          </a:bodyPr>
          <a:lstStyle/>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endParaRPr lang="en-IN" sz="2400" dirty="0">
              <a:latin typeface="Arial" panose="020B0604020202020204" pitchFamily="34" charset="0"/>
              <a:ea typeface="+mn-lt"/>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The best(minimum) RMSE score was achieved using the best parameters of Ridge Regressor through </a:t>
            </a:r>
            <a:r>
              <a:rPr lang="en-IN" sz="2400" dirty="0" err="1">
                <a:latin typeface="Arial" panose="020B0604020202020204" pitchFamily="34" charset="0"/>
                <a:ea typeface="+mn-lt"/>
                <a:cs typeface="Arial" panose="020B0604020202020204" pitchFamily="34" charset="0"/>
              </a:rPr>
              <a:t>GridSearchCV</a:t>
            </a:r>
            <a:r>
              <a:rPr lang="en-IN" sz="2400" dirty="0">
                <a:latin typeface="Arial" panose="020B0604020202020204" pitchFamily="34" charset="0"/>
                <a:ea typeface="+mn-lt"/>
                <a:cs typeface="Arial" panose="020B0604020202020204" pitchFamily="34" charset="0"/>
              </a:rPr>
              <a:t> though Lasso Regressor model performed well too.</a:t>
            </a:r>
          </a:p>
          <a:p>
            <a:r>
              <a:rPr lang="en-IN" sz="2400" dirty="0">
                <a:latin typeface="Arial" panose="020B0604020202020204" pitchFamily="34" charset="0"/>
                <a:ea typeface="+mn-lt"/>
                <a:cs typeface="Arial" panose="020B0604020202020204" pitchFamily="34" charset="0"/>
              </a:rPr>
              <a:t> </a:t>
            </a:r>
          </a:p>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400" dirty="0" err="1">
                <a:latin typeface="Arial" panose="020B0604020202020204" pitchFamily="34" charset="0"/>
                <a:ea typeface="+mn-lt"/>
                <a:cs typeface="Arial" panose="020B0604020202020204" pitchFamily="34" charset="0"/>
              </a:rPr>
              <a:t>overfit</a:t>
            </a:r>
            <a:r>
              <a:rPr lang="en-IN" sz="24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95271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8226538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3744</TotalTime>
  <Words>2229</Words>
  <Application>Microsoft Office PowerPoint</Application>
  <PresentationFormat>Widescreen</PresentationFormat>
  <Paragraphs>388</Paragraphs>
  <Slides>87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Algerian</vt:lpstr>
      <vt:lpstr>Arial</vt:lpstr>
      <vt:lpstr>Calibri</vt:lpstr>
      <vt:lpstr>Trebuchet MS</vt:lpstr>
      <vt:lpstr>Wingdings</vt:lpstr>
      <vt:lpstr>Wingdings 3</vt:lpstr>
      <vt:lpstr>Facet</vt:lpstr>
      <vt:lpstr>HOUSING PRICE PREDICTION PROJECT</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Shubham</cp:lastModifiedBy>
  <cp:revision>1321</cp:revision>
  <dcterms:created xsi:type="dcterms:W3CDTF">2020-12-29T14:55:28Z</dcterms:created>
  <dcterms:modified xsi:type="dcterms:W3CDTF">2021-07-07T18:11:46Z</dcterms:modified>
</cp:coreProperties>
</file>